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AD3"/>
    <a:srgbClr val="7ABEA3"/>
    <a:srgbClr val="36BE72"/>
    <a:srgbClr val="BCFBBD"/>
    <a:srgbClr val="B1FBCB"/>
    <a:srgbClr val="25A989"/>
    <a:srgbClr val="1D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2082-F6FD-AB4D-8420-E419597A4965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8836-80BD-0D4D-8E97-1FE2E307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21/02/13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4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5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4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918" y="2025513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2585" y="28349"/>
            <a:ext cx="97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48CAD3"/>
                </a:solidFill>
                <a:latin typeface="Century Gothic"/>
                <a:cs typeface="Century Gothic"/>
              </a:rPr>
              <a:t>Who Are You, Arduino?</a:t>
            </a:r>
            <a:endParaRPr lang="en-US" sz="6000" i="1" dirty="0">
              <a:solidFill>
                <a:srgbClr val="48CAD3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3713" y="6027003"/>
            <a:ext cx="29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D5E45"/>
                </a:solidFill>
                <a:latin typeface="Calibri"/>
                <a:cs typeface="Calibri"/>
              </a:rPr>
              <a:t>Er</a:t>
            </a:r>
            <a:r>
              <a:rPr lang="en-US" sz="2400" dirty="0" smtClean="0">
                <a:solidFill>
                  <a:srgbClr val="1D5E45"/>
                </a:solidFill>
                <a:latin typeface="Calibri"/>
                <a:cs typeface="Calibri"/>
              </a:rPr>
              <a:t>. Sahil Khanna</a:t>
            </a:r>
          </a:p>
          <a:p>
            <a:r>
              <a:rPr lang="en-US" sz="2400" dirty="0" err="1" smtClean="0">
                <a:solidFill>
                  <a:srgbClr val="1D5E45"/>
                </a:solidFill>
                <a:latin typeface="Calibri"/>
                <a:cs typeface="Calibri"/>
              </a:rPr>
              <a:t>www.SahilKhanna.org</a:t>
            </a:r>
            <a:endParaRPr lang="en-US" sz="2400" dirty="0">
              <a:solidFill>
                <a:srgbClr val="1D5E4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5026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98" y="3456825"/>
            <a:ext cx="4412827" cy="303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274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SOFTWARE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88" y="1119202"/>
            <a:ext cx="5869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rgbClr val="25A989"/>
                </a:solidFill>
                <a:latin typeface="Calibri"/>
                <a:cs typeface="Calibri"/>
              </a:rPr>
              <a:t>Well like most people communicate with </a:t>
            </a:r>
          </a:p>
          <a:p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e</a:t>
            </a:r>
            <a:r>
              <a:rPr lang="ro-RO" sz="2400" dirty="0" smtClean="0">
                <a:solidFill>
                  <a:srgbClr val="25A989"/>
                </a:solidFill>
                <a:latin typeface="Calibri"/>
                <a:cs typeface="Calibri"/>
              </a:rPr>
              <a:t>achother via certain language like hindi, punjabi, english etc, I intearct with your computer via</a:t>
            </a:r>
            <a:r>
              <a:rPr lang="ro-RO" sz="2400" dirty="0">
                <a:solidFill>
                  <a:srgbClr val="25A989"/>
                </a:solidFill>
                <a:latin typeface="Calibri"/>
                <a:cs typeface="Calibri"/>
              </a:rPr>
              <a:t> </a:t>
            </a:r>
            <a:r>
              <a:rPr lang="ro-RO" sz="2400" dirty="0" smtClean="0">
                <a:solidFill>
                  <a:srgbClr val="25A989"/>
                </a:solidFill>
                <a:latin typeface="Calibri"/>
                <a:cs typeface="Calibri"/>
              </a:rPr>
              <a:t>C/C++ derived language. </a:t>
            </a:r>
            <a:endParaRPr lang="en-US" sz="2400" dirty="0" smtClean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88" y="2932704"/>
            <a:ext cx="862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My IDE(integrated development environment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) is a </a:t>
            </a:r>
            <a:r>
              <a:rPr lang="en-US" sz="2400" u="sng" dirty="0" smtClean="0">
                <a:solidFill>
                  <a:srgbClr val="25A989"/>
                </a:solidFill>
                <a:latin typeface="Calibri"/>
                <a:cs typeface="Calibri"/>
              </a:rPr>
              <a:t>cross-platform</a:t>
            </a:r>
          </a:p>
          <a:p>
            <a:r>
              <a:rPr lang="en-US" sz="2400" u="sng" dirty="0" smtClean="0">
                <a:solidFill>
                  <a:srgbClr val="25A989"/>
                </a:solidFill>
                <a:latin typeface="Calibri"/>
                <a:cs typeface="Calibri"/>
              </a:rPr>
              <a:t>application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4129" y="3724419"/>
            <a:ext cx="150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8CAD3"/>
                </a:solidFill>
                <a:latin typeface="Calibri"/>
                <a:cs typeface="Calibri"/>
              </a:rPr>
              <a:t>Cross what?</a:t>
            </a:r>
            <a:endParaRPr lang="en-US" sz="2000" i="1" dirty="0">
              <a:solidFill>
                <a:srgbClr val="48CAD3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63" y="4211191"/>
            <a:ext cx="862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Well it doesn’t matter if you have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a Mac, Windows or Linux, you can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program me anytime anywhere.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This is because it’s based on </a:t>
            </a:r>
            <a:r>
              <a:rPr lang="en-US" sz="2400" b="1" dirty="0" smtClean="0">
                <a:solidFill>
                  <a:srgbClr val="25A989"/>
                </a:solidFill>
                <a:latin typeface="Calibri"/>
                <a:cs typeface="Calibri"/>
              </a:rPr>
              <a:t>JAVA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176" y="5902710"/>
            <a:ext cx="4005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D5E45"/>
                </a:solidFill>
                <a:latin typeface="Calibri"/>
                <a:cs typeface="Calibri"/>
              </a:rPr>
              <a:t>Download Software from here -</a:t>
            </a:r>
            <a:endParaRPr lang="nl-NL" sz="2000" dirty="0" smtClean="0">
              <a:solidFill>
                <a:srgbClr val="1D5E45"/>
              </a:solidFill>
              <a:latin typeface="Calibri"/>
              <a:cs typeface="Calibri"/>
            </a:endParaRPr>
          </a:p>
          <a:p>
            <a:r>
              <a:rPr lang="nl-NL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http</a:t>
            </a:r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://</a:t>
            </a:r>
            <a:r>
              <a:rPr lang="nl-NL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arduino.cc</a:t>
            </a:r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/en/</a:t>
            </a:r>
            <a:r>
              <a:rPr lang="nl-NL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Main</a:t>
            </a:r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/Software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17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274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SOFTWARE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754" y="1119202"/>
            <a:ext cx="423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25A989"/>
                </a:solidFill>
                <a:latin typeface="Calibri"/>
                <a:cs typeface="Calibri"/>
              </a:rPr>
              <a:t>Bare Minimum Code /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50" t="4773" r="17696" b="53795"/>
          <a:stretch/>
        </p:blipFill>
        <p:spPr>
          <a:xfrm>
            <a:off x="1070381" y="1931369"/>
            <a:ext cx="6196375" cy="3345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24073" y="6150114"/>
            <a:ext cx="586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1D5E45"/>
                </a:solidFill>
                <a:latin typeface="Calibri"/>
                <a:cs typeface="Calibri"/>
              </a:rPr>
              <a:t>BTW my program is not called a program.</a:t>
            </a:r>
          </a:p>
          <a:p>
            <a:r>
              <a:rPr lang="en-US" sz="2000" i="1" dirty="0" smtClean="0">
                <a:solidFill>
                  <a:srgbClr val="1D5E45"/>
                </a:solidFill>
                <a:latin typeface="Calibri"/>
                <a:cs typeface="Calibri"/>
              </a:rPr>
              <a:t>It’s called a sketch(artsy right? </a:t>
            </a:r>
            <a:r>
              <a:rPr lang="en-US" sz="2000" i="1" dirty="0" smtClean="0">
                <a:solidFill>
                  <a:srgbClr val="1D5E45"/>
                </a:solidFill>
                <a:latin typeface="Calibri"/>
                <a:cs typeface="Calibri"/>
                <a:sym typeface="Wingdings"/>
              </a:rPr>
              <a:t> </a:t>
            </a:r>
            <a:r>
              <a:rPr lang="en-US" sz="2000" i="1" dirty="0" smtClean="0">
                <a:solidFill>
                  <a:srgbClr val="1D5E45"/>
                </a:solidFill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1831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900" y="3757977"/>
            <a:ext cx="1005804" cy="1726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5A989"/>
                </a:solidFill>
              </a:rPr>
              <a:t>#</a:t>
            </a:r>
            <a:endParaRPr lang="en-US" sz="9600" b="1" dirty="0">
              <a:solidFill>
                <a:srgbClr val="25A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274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SOFTWARE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02" y="1151599"/>
            <a:ext cx="423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Fixedsys True Type Font"/>
                <a:cs typeface="Fixedsys True Type Font"/>
              </a:rPr>
              <a:t>v</a:t>
            </a:r>
            <a:r>
              <a:rPr lang="en-US" sz="2400" dirty="0" smtClean="0">
                <a:solidFill>
                  <a:schemeClr val="accent4"/>
                </a:solidFill>
                <a:latin typeface="Fixedsys True Type Font"/>
                <a:cs typeface="Fixedsys True Type Font"/>
              </a:rPr>
              <a:t>oid setup()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99" y="1673199"/>
            <a:ext cx="5869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This function runs once and only once, No question asked! It shoots up as soon as Arduino is powered ON.</a:t>
            </a:r>
          </a:p>
          <a:p>
            <a:endParaRPr lang="en-US" sz="2400" dirty="0" smtClean="0">
              <a:solidFill>
                <a:srgbClr val="25A989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24" y="2815974"/>
            <a:ext cx="36068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6689" y="3020906"/>
            <a:ext cx="4572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 smtClean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Remember to use </a:t>
            </a:r>
            <a:r>
              <a:rPr lang="en-IN" sz="2400" dirty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it to initialize variables, pin modes, start using libraries, etc.</a:t>
            </a:r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387" y="4561274"/>
            <a:ext cx="4572000" cy="1320361"/>
          </a:xfrm>
          <a:prstGeom prst="rect">
            <a:avLst/>
          </a:prstGeom>
          <a:solidFill>
            <a:schemeClr val="lt1">
              <a:alpha val="75000"/>
            </a:schemeClr>
          </a:solidFill>
          <a:ln w="19050" cmpd="sng">
            <a:solidFill>
              <a:srgbClr val="1D5E4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It’s like when you plan for a trip</a:t>
            </a:r>
          </a:p>
          <a:p>
            <a:r>
              <a:rPr lang="en-US" sz="2400" dirty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a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nd you make a list of all the things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ea typeface="ＭＳ 明朝"/>
                <a:cs typeface="Calibri"/>
              </a:rPr>
              <a:t>required for the trip. 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0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274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SOFTWARE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02" y="1151599"/>
            <a:ext cx="423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Fixedsys True Type Font"/>
                <a:cs typeface="Fixedsys True Type Font"/>
              </a:rPr>
              <a:t>v</a:t>
            </a:r>
            <a:r>
              <a:rPr lang="en-US" sz="2400" dirty="0" smtClean="0">
                <a:solidFill>
                  <a:schemeClr val="accent4"/>
                </a:solidFill>
                <a:latin typeface="Fixedsys True Type Font"/>
                <a:cs typeface="Fixedsys True Type Font"/>
              </a:rPr>
              <a:t>oid loop()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99" y="1673199"/>
            <a:ext cx="7572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This function runs again and again endlessly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to eternity (well not exactly but as Arduino has a life cycle).</a:t>
            </a:r>
          </a:p>
          <a:p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And it makes sense too, as in each and every situation of our life the process keep on going again and again. </a:t>
            </a:r>
          </a:p>
        </p:txBody>
      </p:sp>
      <p:pic>
        <p:nvPicPr>
          <p:cNvPr id="9" name="Picture 8" descr="cat-spinning-roomba-infinite-loop-1359414439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16" y="4098432"/>
            <a:ext cx="4718431" cy="2651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56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247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WHY ME?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973" y="930621"/>
            <a:ext cx="757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because I’m….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973" y="1906373"/>
            <a:ext cx="106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5A989"/>
                </a:solidFill>
                <a:latin typeface="Century Gothic"/>
                <a:cs typeface="Century Gothic"/>
              </a:rPr>
              <a:t>fast</a:t>
            </a:r>
            <a:endParaRPr lang="en-US" sz="4000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4628" y="2614259"/>
            <a:ext cx="2647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cheap</a:t>
            </a:r>
            <a:endParaRPr lang="en-US" sz="6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549" y="5091725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easy yet complex </a:t>
            </a:r>
            <a:endParaRPr lang="en-US" sz="36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1094" y="4242056"/>
            <a:ext cx="252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5A989"/>
                </a:solidFill>
                <a:latin typeface="Century Gothic"/>
                <a:cs typeface="Century Gothic"/>
              </a:rPr>
              <a:t>Open-Source</a:t>
            </a:r>
            <a:endParaRPr lang="en-US" sz="2800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176" y="3862600"/>
            <a:ext cx="345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Abundant Libraries</a:t>
            </a:r>
            <a:endParaRPr lang="en-US" sz="28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2033" y="1667890"/>
            <a:ext cx="3516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Wide support for all </a:t>
            </a:r>
          </a:p>
          <a:p>
            <a:r>
              <a:rPr lang="en-US" sz="28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kinds of sensors</a:t>
            </a:r>
            <a:endParaRPr lang="en-US" sz="28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094" y="4737782"/>
            <a:ext cx="3735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5A989"/>
                </a:solidFill>
                <a:latin typeface="Century Gothic"/>
                <a:cs typeface="Century Gothic"/>
              </a:rPr>
              <a:t>Cross-Platform</a:t>
            </a:r>
            <a:endParaRPr lang="en-US" sz="4000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0098" y="6452017"/>
            <a:ext cx="245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D5E45"/>
                </a:solidFill>
                <a:latin typeface="Century Gothic"/>
                <a:cs typeface="Century Gothic"/>
              </a:rPr>
              <a:t>and many more…</a:t>
            </a:r>
            <a:endParaRPr lang="en-US" sz="2000" dirty="0">
              <a:solidFill>
                <a:srgbClr val="1D5E4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9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1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8944" y="274785"/>
            <a:ext cx="829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I think we have good understanding </a:t>
            </a:r>
          </a:p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right now</a:t>
            </a:r>
            <a:endParaRPr lang="en-US" sz="3600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944" y="1665535"/>
            <a:ext cx="534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be geared up for more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944" y="2531106"/>
            <a:ext cx="5942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for any doubts mail me at</a:t>
            </a:r>
          </a:p>
          <a:p>
            <a:r>
              <a:rPr lang="en-US" sz="3600" u="sng" dirty="0" smtClean="0">
                <a:solidFill>
                  <a:srgbClr val="1D5E45"/>
                </a:solidFill>
                <a:latin typeface="Century Gothic"/>
                <a:cs typeface="Century Gothic"/>
              </a:rPr>
              <a:t>mail@sahilkhanna.org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9331" y="4103859"/>
            <a:ext cx="197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Aloha…</a:t>
            </a:r>
            <a:endParaRPr lang="en-US" sz="3600" b="1" u="sng" dirty="0" smtClean="0">
              <a:solidFill>
                <a:srgbClr val="1D5E45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443" y="3826066"/>
            <a:ext cx="3831354" cy="2873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59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2585" y="28349"/>
            <a:ext cx="97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1D5E45"/>
                </a:solidFill>
                <a:latin typeface="Century Gothic"/>
                <a:cs typeface="Century Gothic"/>
              </a:rPr>
              <a:t>Well I am…</a:t>
            </a:r>
            <a:endParaRPr lang="en-US" sz="6000" dirty="0">
              <a:solidFill>
                <a:srgbClr val="1D5E45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375" y="1121363"/>
            <a:ext cx="5141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An open</a:t>
            </a:r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-source electronics p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rototyping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platform. 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053" y="5120123"/>
            <a:ext cx="79007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If </a:t>
            </a:r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you 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are an 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artist, designer, hobbyist, 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or even someone </a:t>
            </a:r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interested in creating interactive objects or 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environments then I’m the one for you!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29" y="1836501"/>
            <a:ext cx="4459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48CAD3"/>
                </a:solidFill>
                <a:latin typeface="Calibri"/>
                <a:cs typeface="Calibri"/>
              </a:rPr>
              <a:t>Ohkkay</a:t>
            </a:r>
            <a:r>
              <a:rPr lang="en-US" sz="2000" i="1" dirty="0" smtClean="0">
                <a:solidFill>
                  <a:srgbClr val="48CAD3"/>
                </a:solidFill>
                <a:latin typeface="Calibri"/>
                <a:cs typeface="Calibri"/>
              </a:rPr>
              <a:t>… Is this some kind of magic spell </a:t>
            </a:r>
          </a:p>
          <a:p>
            <a:r>
              <a:rPr lang="en-US" sz="2000" i="1" dirty="0" smtClean="0">
                <a:solidFill>
                  <a:srgbClr val="48CAD3"/>
                </a:solidFill>
                <a:latin typeface="Calibri"/>
                <a:cs typeface="Calibri"/>
              </a:rPr>
              <a:t>or what?</a:t>
            </a:r>
            <a:endParaRPr lang="en-US" sz="2000" i="1" dirty="0">
              <a:solidFill>
                <a:srgbClr val="48CAD3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063" y="2590824"/>
            <a:ext cx="77818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Well what I mean to say is that all my information like</a:t>
            </a:r>
          </a:p>
          <a:p>
            <a:pPr lvl="1"/>
            <a:r>
              <a:rPr lang="en-US" sz="2000" dirty="0">
                <a:solidFill>
                  <a:srgbClr val="25A989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- How can I be made</a:t>
            </a:r>
          </a:p>
          <a:p>
            <a:pPr lvl="1"/>
            <a:r>
              <a:rPr lang="en-US" sz="2000" dirty="0">
                <a:solidFill>
                  <a:srgbClr val="25A989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- What I am made of</a:t>
            </a:r>
          </a:p>
          <a:p>
            <a:pPr lvl="1"/>
            <a:r>
              <a:rPr lang="en-US" sz="2000" dirty="0">
                <a:solidFill>
                  <a:srgbClr val="25A989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- What languages I understand etc.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Is all out in the open. I’m based on flexible, easy to use 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Hardware and software. You can build me in your own home.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0783" y="4647274"/>
            <a:ext cx="5428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8CAD3"/>
                </a:solidFill>
                <a:latin typeface="Calibri"/>
                <a:cs typeface="Calibri"/>
              </a:rPr>
              <a:t>COOL… but am I capable enough to even use you?</a:t>
            </a:r>
            <a:endParaRPr lang="en-US" sz="2000" i="1" dirty="0">
              <a:solidFill>
                <a:srgbClr val="48CAD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351" y="195302"/>
            <a:ext cx="595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48CAD3"/>
                </a:solidFill>
                <a:latin typeface="Calibri"/>
                <a:cs typeface="Calibri"/>
              </a:rPr>
              <a:t>Please tell me more about you</a:t>
            </a:r>
            <a:endParaRPr lang="en-US" sz="3600" i="1" dirty="0">
              <a:solidFill>
                <a:srgbClr val="48CAD3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575" y="995283"/>
            <a:ext cx="601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5A989"/>
                </a:solidFill>
                <a:latin typeface="Calibri"/>
                <a:cs typeface="Calibri"/>
              </a:rPr>
              <a:t>Well, you can say I’m made of two parts</a:t>
            </a:r>
            <a:endParaRPr lang="en-US" sz="28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603" y="2671094"/>
            <a:ext cx="274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alibri"/>
                <a:cs typeface="Calibri"/>
              </a:rPr>
              <a:t>HARDWARE</a:t>
            </a:r>
            <a:endParaRPr lang="en-US" sz="4000" b="1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9206" y="2671094"/>
            <a:ext cx="257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alibri"/>
                <a:cs typeface="Calibri"/>
              </a:rPr>
              <a:t>SOFTWARE</a:t>
            </a:r>
            <a:endParaRPr lang="en-US" sz="4000" b="1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31" y="3535388"/>
            <a:ext cx="3919664" cy="294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4753" t="8376" r="9799" b="15215"/>
          <a:stretch/>
        </p:blipFill>
        <p:spPr>
          <a:xfrm>
            <a:off x="716815" y="3535388"/>
            <a:ext cx="4090839" cy="294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33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575" y="995283"/>
            <a:ext cx="5062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Now don’t worry let me complete first.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I come in various shapes and sizes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5229" y="1836501"/>
            <a:ext cx="425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8CAD3"/>
                </a:solidFill>
                <a:latin typeface="Calibri"/>
                <a:cs typeface="Calibri"/>
              </a:rPr>
              <a:t>Whoa! I’m scared!! How?? And Why??</a:t>
            </a:r>
            <a:endParaRPr lang="en-US" sz="2000" i="1" dirty="0">
              <a:solidFill>
                <a:srgbClr val="48CAD3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575" y="2339240"/>
            <a:ext cx="85627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I told you let me complete first. Although I have various version</a:t>
            </a:r>
          </a:p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But my thinking style is the same. I’ll tell you about it later, for now </a:t>
            </a:r>
          </a:p>
          <a:p>
            <a:r>
              <a:rPr lang="en-US" sz="2400" dirty="0">
                <a:solidFill>
                  <a:srgbClr val="25A989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ust consider one of my version named Arduino UNO.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856" y="3690406"/>
            <a:ext cx="4234044" cy="3016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17051" y="4132168"/>
            <a:ext cx="281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5A989"/>
                </a:solidFill>
                <a:latin typeface="Calibri"/>
                <a:cs typeface="Calibri"/>
              </a:rPr>
              <a:t>This is how I look like</a:t>
            </a:r>
            <a:endParaRPr lang="en-US" sz="24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5" name="Bent Arrow 4"/>
          <p:cNvSpPr/>
          <p:nvPr/>
        </p:nvSpPr>
        <p:spPr>
          <a:xfrm flipV="1">
            <a:off x="2195428" y="4897168"/>
            <a:ext cx="1545004" cy="798736"/>
          </a:xfrm>
          <a:prstGeom prst="bentArrow">
            <a:avLst>
              <a:gd name="adj1" fmla="val 33334"/>
              <a:gd name="adj2" fmla="val 2348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7" y="1210860"/>
            <a:ext cx="6533709" cy="4655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23" y="1826280"/>
            <a:ext cx="2109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This is my USB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Port, it lets me </a:t>
            </a:r>
          </a:p>
          <a:p>
            <a:r>
              <a:rPr lang="en-US" sz="2000" dirty="0">
                <a:solidFill>
                  <a:srgbClr val="25A989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onnect to your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Computer.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It also supplies me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power.</a:t>
            </a:r>
            <a:endParaRPr lang="en-US" sz="20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06441" y="2775576"/>
            <a:ext cx="489204" cy="300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8662" y="4348701"/>
            <a:ext cx="1956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This is my Power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Port. It keeps me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Alive.</a:t>
            </a:r>
            <a:endParaRPr lang="en-US" sz="20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31911" y="5054297"/>
            <a:ext cx="1072291" cy="544144"/>
          </a:xfrm>
          <a:prstGeom prst="rightArrow">
            <a:avLst>
              <a:gd name="adj1" fmla="val 3556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1074711" y="3434301"/>
            <a:ext cx="914400" cy="914400"/>
          </a:xfrm>
          <a:prstGeom prst="lightningBol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3" y="930621"/>
            <a:ext cx="6533709" cy="4655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6919" y="5730479"/>
            <a:ext cx="372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These pins lets me power the circuit</a:t>
            </a:r>
            <a:endParaRPr lang="en-US" sz="2000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5" name="Bent Arrow 4"/>
          <p:cNvSpPr/>
          <p:nvPr/>
        </p:nvSpPr>
        <p:spPr>
          <a:xfrm flipV="1">
            <a:off x="4333863" y="5585888"/>
            <a:ext cx="893056" cy="64999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1350" y="3050910"/>
            <a:ext cx="3728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These are Analog 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Pins which let me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Sense Analog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Inputs from 0-5V.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5546817" y="3050910"/>
            <a:ext cx="1510446" cy="1793882"/>
          </a:xfrm>
          <a:prstGeom prst="bentArrow">
            <a:avLst/>
          </a:prstGeom>
          <a:effectLst>
            <a:outerShdw blurRad="247650" dist="25400" sx="109000" sy="109000" rotWithShape="0">
              <a:srgbClr val="000000">
                <a:alpha val="7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4" y="1174979"/>
            <a:ext cx="4933966" cy="351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921" y="5114100"/>
            <a:ext cx="372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This is the main microcontroller</a:t>
            </a:r>
          </a:p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Chip which lets me think. 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3268927" y="4170744"/>
            <a:ext cx="140207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5138" y="2713164"/>
            <a:ext cx="372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Reset Button for a refreshing </a:t>
            </a:r>
          </a:p>
          <a:p>
            <a:r>
              <a:rPr lang="en-US" sz="2000" dirty="0">
                <a:solidFill>
                  <a:srgbClr val="25A989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estart!</a:t>
            </a:r>
          </a:p>
        </p:txBody>
      </p:sp>
      <p:sp>
        <p:nvSpPr>
          <p:cNvPr id="6" name="U-Turn Arrow 5"/>
          <p:cNvSpPr/>
          <p:nvPr/>
        </p:nvSpPr>
        <p:spPr>
          <a:xfrm>
            <a:off x="4212283" y="1806976"/>
            <a:ext cx="259620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6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6" y="2572118"/>
            <a:ext cx="5821595" cy="414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340" y="1154974"/>
            <a:ext cx="487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These are 14 Digital IO Pins, i.e. they can </a:t>
            </a:r>
            <a:r>
              <a:rPr lang="en-US" sz="2000" u="sng" dirty="0" smtClean="0">
                <a:solidFill>
                  <a:srgbClr val="25A989"/>
                </a:solidFill>
                <a:latin typeface="Calibri"/>
                <a:cs typeface="Calibri"/>
              </a:rPr>
              <a:t>sense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 as well as </a:t>
            </a:r>
            <a:r>
              <a:rPr lang="en-US" sz="2000" u="sng" dirty="0" smtClean="0">
                <a:solidFill>
                  <a:srgbClr val="25A989"/>
                </a:solidFill>
                <a:latin typeface="Calibri"/>
                <a:cs typeface="Calibri"/>
              </a:rPr>
              <a:t>send</a:t>
            </a:r>
            <a:r>
              <a:rPr lang="en-US" sz="2000" dirty="0" smtClean="0">
                <a:solidFill>
                  <a:srgbClr val="25A989"/>
                </a:solidFill>
                <a:latin typeface="Calibri"/>
                <a:cs typeface="Calibri"/>
              </a:rPr>
              <a:t> Digital Signals.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3609" y="2467366"/>
            <a:ext cx="28150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>
            <a:off x="4150561" y="1829403"/>
            <a:ext cx="248772" cy="63796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66" y="2480460"/>
            <a:ext cx="5821595" cy="4147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176" y="222735"/>
            <a:ext cx="302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HARDWARE</a:t>
            </a:r>
            <a:endParaRPr lang="en-US" sz="4000" b="1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366" y="1534701"/>
            <a:ext cx="586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rgbClr val="25A989"/>
                </a:solidFill>
                <a:latin typeface="Calibri"/>
                <a:cs typeface="Calibri"/>
              </a:rPr>
              <a:t>You can get more detailed information here</a:t>
            </a:r>
          </a:p>
          <a:p>
            <a:r>
              <a:rPr lang="ro-RO" sz="2400" dirty="0" smtClean="0">
                <a:solidFill>
                  <a:srgbClr val="25A989"/>
                </a:solidFill>
                <a:latin typeface="Calibri"/>
                <a:cs typeface="Calibri"/>
              </a:rPr>
              <a:t>http</a:t>
            </a:r>
            <a:r>
              <a:rPr lang="ro-RO" sz="2400" dirty="0">
                <a:solidFill>
                  <a:srgbClr val="25A989"/>
                </a:solidFill>
                <a:latin typeface="Calibri"/>
                <a:cs typeface="Calibri"/>
              </a:rPr>
              <a:t>://arduino.cc/en/Reference/Board</a:t>
            </a:r>
            <a:endParaRPr lang="en-US" sz="2400" dirty="0" smtClean="0">
              <a:solidFill>
                <a:srgbClr val="25A98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71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217</TotalTime>
  <Words>637</Words>
  <Application>Microsoft Macintosh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Sahil Khanna</dc:creator>
  <cp:lastModifiedBy>Sahil Khanna</cp:lastModifiedBy>
  <cp:revision>22</cp:revision>
  <dcterms:created xsi:type="dcterms:W3CDTF">2013-02-20T16:50:58Z</dcterms:created>
  <dcterms:modified xsi:type="dcterms:W3CDTF">2013-02-20T20:31:31Z</dcterms:modified>
</cp:coreProperties>
</file>