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8" r:id="rId3"/>
    <p:sldId id="275" r:id="rId4"/>
    <p:sldId id="258" r:id="rId5"/>
    <p:sldId id="272" r:id="rId6"/>
    <p:sldId id="259" r:id="rId7"/>
    <p:sldId id="273" r:id="rId8"/>
    <p:sldId id="274" r:id="rId9"/>
    <p:sldId id="27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AD3"/>
    <a:srgbClr val="7ABEA3"/>
    <a:srgbClr val="36BE72"/>
    <a:srgbClr val="BCFBBD"/>
    <a:srgbClr val="B1FBCB"/>
    <a:srgbClr val="25A989"/>
    <a:srgbClr val="1D5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2082-F6FD-AB4D-8420-E419597A4965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8836-80BD-0D4D-8E97-1FE2E307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05/03/13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l="14753" t="8376" r="9799" b="15215"/>
          <a:stretch/>
        </p:blipFill>
        <p:spPr>
          <a:xfrm>
            <a:off x="1436944" y="1462470"/>
            <a:ext cx="6190657" cy="445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9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918" y="2025513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288042" y="28349"/>
            <a:ext cx="97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48CAD3"/>
                </a:solidFill>
                <a:latin typeface="Century Gothic"/>
                <a:cs typeface="Century Gothic"/>
              </a:rPr>
              <a:t>:Blink Blink:</a:t>
            </a:r>
            <a:endParaRPr lang="en-US" sz="6000" i="1" dirty="0">
              <a:solidFill>
                <a:srgbClr val="48CAD3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3713" y="6027003"/>
            <a:ext cx="2946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1D5E45"/>
                </a:solidFill>
                <a:latin typeface="Calibri"/>
                <a:cs typeface="Calibri"/>
              </a:rPr>
              <a:t>Er</a:t>
            </a:r>
            <a:r>
              <a:rPr lang="en-US" sz="2400" dirty="0" smtClean="0">
                <a:solidFill>
                  <a:srgbClr val="1D5E45"/>
                </a:solidFill>
                <a:latin typeface="Calibri"/>
                <a:cs typeface="Calibri"/>
              </a:rPr>
              <a:t>. Sahil Khanna</a:t>
            </a:r>
          </a:p>
          <a:p>
            <a:r>
              <a:rPr lang="en-US" sz="2400" dirty="0" err="1" smtClean="0">
                <a:solidFill>
                  <a:srgbClr val="1D5E45"/>
                </a:solidFill>
                <a:latin typeface="Calibri"/>
                <a:cs typeface="Calibri"/>
              </a:rPr>
              <a:t>www.SahilKhanna.org</a:t>
            </a:r>
            <a:endParaRPr lang="en-US" sz="2400" dirty="0">
              <a:solidFill>
                <a:srgbClr val="1D5E45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05026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98944" y="274785"/>
            <a:ext cx="842633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Congratulations, </a:t>
            </a:r>
          </a:p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You have just made your first Arduino</a:t>
            </a:r>
          </a:p>
          <a:p>
            <a:r>
              <a:rPr lang="en-US" sz="3600" dirty="0" smtClean="0">
                <a:solidFill>
                  <a:srgbClr val="25A989"/>
                </a:solidFill>
                <a:latin typeface="Century Gothic"/>
                <a:cs typeface="Century Gothic"/>
              </a:rPr>
              <a:t>code.</a:t>
            </a:r>
            <a:endParaRPr lang="en-US" sz="3600" dirty="0">
              <a:solidFill>
                <a:srgbClr val="25A989"/>
              </a:solidFill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921" y="4518460"/>
            <a:ext cx="53024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25A989"/>
                </a:solidFill>
                <a:latin typeface="Century Gothic"/>
                <a:cs typeface="Century Gothic"/>
              </a:rPr>
              <a:t>for any doubts mail me at</a:t>
            </a:r>
          </a:p>
          <a:p>
            <a:r>
              <a:rPr lang="en-US" sz="3200" u="sng" dirty="0" smtClean="0">
                <a:solidFill>
                  <a:srgbClr val="1D5E45"/>
                </a:solidFill>
                <a:latin typeface="Century Gothic"/>
                <a:cs typeface="Century Gothic"/>
              </a:rPr>
              <a:t>mail@sahilkhanna.org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403" y="5969000"/>
            <a:ext cx="197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25A989"/>
                </a:solidFill>
                <a:latin typeface="Century Gothic"/>
                <a:cs typeface="Century Gothic"/>
              </a:rPr>
              <a:t>Aloha…</a:t>
            </a:r>
            <a:endParaRPr lang="en-US" sz="3600" b="1" u="sng" dirty="0" smtClean="0">
              <a:solidFill>
                <a:srgbClr val="1D5E45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041" y="1721648"/>
            <a:ext cx="3035233" cy="3335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15310" y="2365605"/>
            <a:ext cx="440705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5F8804"/>
                </a:solidFill>
                <a:latin typeface="Century Gothic"/>
                <a:cs typeface="Century Gothic"/>
              </a:rPr>
              <a:t>Give yourself a pat</a:t>
            </a:r>
          </a:p>
          <a:p>
            <a:r>
              <a:rPr lang="en-US" sz="3600" dirty="0" smtClean="0">
                <a:solidFill>
                  <a:srgbClr val="5F8804"/>
                </a:solidFill>
                <a:latin typeface="Century Gothic"/>
                <a:cs typeface="Century Gothic"/>
              </a:rPr>
              <a:t>on the back. You</a:t>
            </a:r>
          </a:p>
          <a:p>
            <a:r>
              <a:rPr lang="en-US" sz="3600" dirty="0" smtClean="0">
                <a:solidFill>
                  <a:srgbClr val="5F8804"/>
                </a:solidFill>
                <a:latin typeface="Century Gothic"/>
                <a:cs typeface="Century Gothic"/>
              </a:rPr>
              <a:t>did great!</a:t>
            </a:r>
            <a:endParaRPr lang="en-US" sz="3600" dirty="0">
              <a:solidFill>
                <a:srgbClr val="5F8804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921" y="5656175"/>
            <a:ext cx="5965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5F8804"/>
                </a:solidFill>
                <a:latin typeface="Calibri"/>
                <a:cs typeface="Calibri"/>
              </a:rPr>
              <a:t>or find me </a:t>
            </a:r>
            <a:r>
              <a:rPr lang="en-US" sz="3200" dirty="0" smtClean="0">
                <a:solidFill>
                  <a:srgbClr val="5F8804"/>
                </a:solidFill>
                <a:latin typeface="Calibri"/>
                <a:cs typeface="Calibri"/>
              </a:rPr>
              <a:t>here -&gt; </a:t>
            </a:r>
          </a:p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Lucida Grande"/>
                <a:cs typeface="Calibri"/>
              </a:rPr>
              <a:t>https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Lucida Grande"/>
                <a:cs typeface="Calibri"/>
              </a:rPr>
              <a:t>://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Lucida Grande"/>
                <a:cs typeface="Calibri"/>
              </a:rPr>
              <a:t>facebook.com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Lucida Grande"/>
                <a:cs typeface="Calibri"/>
              </a:rPr>
              <a:t>/</a:t>
            </a:r>
            <a:r>
              <a:rPr lang="en-US" sz="3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ea typeface="Lucida Grande"/>
                <a:cs typeface="Calibri"/>
              </a:rPr>
              <a:t>sahilkhanna</a:t>
            </a:r>
            <a:endParaRPr lang="en-US" sz="3200" dirty="0" smtClean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5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1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8042" y="28349"/>
            <a:ext cx="97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48CAD3"/>
                </a:solidFill>
                <a:latin typeface="Century Gothic"/>
                <a:cs typeface="Century Gothic"/>
              </a:rPr>
              <a:t>It’s VIDEO time!</a:t>
            </a:r>
            <a:endParaRPr lang="en-US" sz="6000" i="1" dirty="0">
              <a:solidFill>
                <a:srgbClr val="48CAD3"/>
              </a:solidFill>
              <a:latin typeface="Century Gothic"/>
              <a:cs typeface="Century Gothic"/>
            </a:endParaRPr>
          </a:p>
        </p:txBody>
      </p:sp>
      <p:pic>
        <p:nvPicPr>
          <p:cNvPr id="3" name="IMG_1405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470" y="1044011"/>
            <a:ext cx="8607951" cy="573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88042" y="28349"/>
            <a:ext cx="976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48CAD3"/>
                </a:solidFill>
                <a:latin typeface="Century Gothic"/>
                <a:cs typeface="Century Gothic"/>
              </a:rPr>
              <a:t>Circuit Diagram</a:t>
            </a:r>
            <a:endParaRPr lang="en-US" sz="6000" i="1" dirty="0">
              <a:solidFill>
                <a:srgbClr val="48CAD3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Screen Shot 2013-03-05 at 11.06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9" y="1044012"/>
            <a:ext cx="7356945" cy="5709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7045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4450" y="367263"/>
            <a:ext cx="170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25A989"/>
                </a:solidFill>
                <a:latin typeface="Calibri"/>
                <a:cs typeface="Calibri"/>
              </a:rPr>
              <a:t>//Code</a:t>
            </a:r>
            <a:endParaRPr lang="en-US" sz="4000" b="1" dirty="0">
              <a:solidFill>
                <a:srgbClr val="25A989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280" y="3241067"/>
            <a:ext cx="4044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8579B"/>
                </a:solidFill>
                <a:latin typeface="Lucida Grande"/>
                <a:ea typeface="Lucida Grande"/>
                <a:cs typeface="Lucida Grande"/>
              </a:rPr>
              <a:t>Download Link -&gt;</a:t>
            </a:r>
          </a:p>
          <a:p>
            <a:r>
              <a:rPr lang="en-US" sz="1200" dirty="0" err="1" smtClean="0">
                <a:solidFill>
                  <a:srgbClr val="18579B"/>
                </a:solidFill>
                <a:latin typeface="Lucida Grande"/>
                <a:ea typeface="Lucida Grande"/>
                <a:cs typeface="Lucida Grande"/>
              </a:rPr>
              <a:t>www.sahilkhanna.org</a:t>
            </a:r>
            <a:r>
              <a:rPr lang="en-US" sz="1200" dirty="0">
                <a:solidFill>
                  <a:srgbClr val="18579B"/>
                </a:solidFill>
                <a:latin typeface="Lucida Grande"/>
                <a:ea typeface="Lucida Grande"/>
                <a:cs typeface="Lucida Grande"/>
              </a:rPr>
              <a:t>/blog/</a:t>
            </a:r>
            <a:r>
              <a:rPr lang="en-US" sz="1200" dirty="0" err="1">
                <a:solidFill>
                  <a:srgbClr val="18579B"/>
                </a:solidFill>
                <a:latin typeface="Lucida Grande"/>
                <a:ea typeface="Lucida Grande"/>
                <a:cs typeface="Lucida Grande"/>
              </a:rPr>
              <a:t>arduino</a:t>
            </a:r>
            <a:r>
              <a:rPr lang="en-US" sz="1200" dirty="0">
                <a:solidFill>
                  <a:srgbClr val="18579B"/>
                </a:solidFill>
                <a:latin typeface="Lucida Grande"/>
                <a:ea typeface="Lucida Grande"/>
                <a:cs typeface="Lucida Grande"/>
              </a:rPr>
              <a:t>-blink-program</a:t>
            </a:r>
            <a:endParaRPr lang="en-US" sz="1200" b="1" dirty="0">
              <a:solidFill>
                <a:srgbClr val="18579B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 descr="Screen Shot 2013-03-05 at 10.35.3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61" y="0"/>
            <a:ext cx="473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18984" y="933996"/>
            <a:ext cx="2216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chemeClr val="accent4"/>
                </a:solidFill>
                <a:latin typeface="Century Gothic"/>
                <a:cs typeface="Century Gothic"/>
              </a:rPr>
              <a:t>int</a:t>
            </a:r>
            <a:r>
              <a:rPr lang="fr-FR" sz="3200" dirty="0">
                <a:latin typeface="Century Gothic"/>
                <a:cs typeface="Century Gothic"/>
              </a:rPr>
              <a:t> </a:t>
            </a:r>
            <a:r>
              <a:rPr lang="fr-FR" sz="3200" dirty="0" err="1">
                <a:latin typeface="Century Gothic"/>
                <a:cs typeface="Century Gothic"/>
              </a:rPr>
              <a:t>led</a:t>
            </a:r>
            <a:r>
              <a:rPr lang="fr-FR" sz="3200" dirty="0">
                <a:latin typeface="Century Gothic"/>
                <a:cs typeface="Century Gothic"/>
              </a:rPr>
              <a:t> = 8;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2612" y="196002"/>
            <a:ext cx="3917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  <a:latin typeface="Century Gothic"/>
                <a:cs typeface="Century Gothic"/>
              </a:rPr>
              <a:t>Code Explantation  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5" name="Bent-Up Arrow 4"/>
          <p:cNvSpPr/>
          <p:nvPr/>
        </p:nvSpPr>
        <p:spPr>
          <a:xfrm flipH="1">
            <a:off x="2134198" y="1518772"/>
            <a:ext cx="1126019" cy="536991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ent-Up Arrow 5"/>
          <p:cNvSpPr/>
          <p:nvPr/>
        </p:nvSpPr>
        <p:spPr>
          <a:xfrm flipH="1">
            <a:off x="1112927" y="1518772"/>
            <a:ext cx="2147290" cy="1413931"/>
          </a:xfrm>
          <a:prstGeom prst="bentUpArrow">
            <a:avLst>
              <a:gd name="adj1" fmla="val 14813"/>
              <a:gd name="adj2" fmla="val 25463"/>
              <a:gd name="adj3" fmla="val 3703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-Up Arrow 6"/>
          <p:cNvSpPr/>
          <p:nvPr/>
        </p:nvSpPr>
        <p:spPr>
          <a:xfrm flipH="1">
            <a:off x="322610" y="1518772"/>
            <a:ext cx="2937605" cy="2474908"/>
          </a:xfrm>
          <a:prstGeom prst="bentUpArrow">
            <a:avLst>
              <a:gd name="adj1" fmla="val 15498"/>
              <a:gd name="adj2" fmla="val 14080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21282" y="1712619"/>
            <a:ext cx="3197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Pin number of Arduino attached</a:t>
            </a:r>
          </a:p>
          <a:p>
            <a:r>
              <a:rPr lang="en-US" dirty="0" smtClean="0">
                <a:latin typeface="Calibri"/>
                <a:cs typeface="Calibri"/>
              </a:rPr>
              <a:t>to led.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0809" y="2615748"/>
            <a:ext cx="286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Assigning a variable for pin 8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0215" y="3543708"/>
            <a:ext cx="4473551" cy="57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B400"/>
                </a:solidFill>
                <a:latin typeface="Calibri"/>
                <a:cs typeface="Calibri"/>
              </a:rPr>
              <a:t>Nature of variable i.e. integer</a:t>
            </a:r>
            <a:endParaRPr lang="en-US" sz="2800" dirty="0">
              <a:solidFill>
                <a:srgbClr val="FFB400"/>
              </a:solidFill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4156" y="4119250"/>
            <a:ext cx="7009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 // Button is connected to Pin 2</a:t>
            </a:r>
          </a:p>
          <a:p>
            <a:r>
              <a:rPr lang="en-US" sz="2000" dirty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Calibri"/>
                <a:cs typeface="Calibri"/>
              </a:rPr>
              <a:t>int</a:t>
            </a:r>
            <a:r>
              <a:rPr lang="en-US" sz="2000" dirty="0">
                <a:solidFill>
                  <a:schemeClr val="accent4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button = 2</a:t>
            </a:r>
            <a:r>
              <a:rPr lang="en-US" sz="2000" dirty="0" smtClean="0">
                <a:latin typeface="Calibri"/>
                <a:cs typeface="Calibri"/>
              </a:rPr>
              <a:t>;</a:t>
            </a:r>
            <a:endParaRPr lang="en-US" sz="2000" dirty="0">
              <a:solidFill>
                <a:srgbClr val="A6A6A6"/>
              </a:solidFill>
              <a:latin typeface="Calibri"/>
              <a:cs typeface="Calibri"/>
            </a:endParaRPr>
          </a:p>
          <a:p>
            <a:r>
              <a:rPr lang="en-US" sz="2000" dirty="0">
                <a:solidFill>
                  <a:srgbClr val="A6A6A6"/>
                </a:solidFill>
                <a:latin typeface="Calibri"/>
                <a:cs typeface="Calibri"/>
              </a:rPr>
              <a:t> // Declare some variables. We'll see what we </a:t>
            </a:r>
            <a:r>
              <a:rPr lang="en-US" sz="2000" dirty="0" err="1">
                <a:solidFill>
                  <a:srgbClr val="A6A6A6"/>
                </a:solidFill>
                <a:latin typeface="Calibri"/>
                <a:cs typeface="Calibri"/>
              </a:rPr>
              <a:t>gonna</a:t>
            </a:r>
            <a:r>
              <a:rPr lang="en-US" sz="2000" dirty="0">
                <a:solidFill>
                  <a:srgbClr val="A6A6A6"/>
                </a:solidFill>
                <a:latin typeface="Calibri"/>
                <a:cs typeface="Calibri"/>
              </a:rPr>
              <a:t> do to them, later.</a:t>
            </a:r>
          </a:p>
          <a:p>
            <a:r>
              <a:rPr lang="en-US" sz="2000" dirty="0">
                <a:solidFill>
                  <a:srgbClr val="FFB4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B400"/>
                </a:solidFill>
                <a:latin typeface="Calibri"/>
                <a:cs typeface="Calibri"/>
              </a:rPr>
              <a:t>int</a:t>
            </a:r>
            <a:r>
              <a:rPr lang="en-US" sz="2000" dirty="0">
                <a:solidFill>
                  <a:srgbClr val="FFB4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val</a:t>
            </a:r>
            <a:r>
              <a:rPr lang="en-US" sz="2000" dirty="0">
                <a:latin typeface="Calibri"/>
                <a:cs typeface="Calibri"/>
              </a:rPr>
              <a:t>=0;</a:t>
            </a:r>
          </a:p>
          <a:p>
            <a:r>
              <a:rPr lang="en-US" sz="2000" dirty="0">
                <a:solidFill>
                  <a:srgbClr val="FFB400"/>
                </a:solidFill>
                <a:latin typeface="Calibri"/>
                <a:cs typeface="Calibri"/>
              </a:rPr>
              <a:t> </a:t>
            </a:r>
            <a:r>
              <a:rPr lang="en-US" sz="2000" dirty="0" err="1">
                <a:solidFill>
                  <a:srgbClr val="FFB400"/>
                </a:solidFill>
                <a:latin typeface="Calibri"/>
                <a:cs typeface="Calibri"/>
              </a:rPr>
              <a:t>int</a:t>
            </a:r>
            <a:r>
              <a:rPr lang="en-US" sz="2000" dirty="0">
                <a:solidFill>
                  <a:srgbClr val="FFB4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check=0;</a:t>
            </a:r>
          </a:p>
        </p:txBody>
      </p:sp>
    </p:spTree>
    <p:extLst>
      <p:ext uri="{BB962C8B-B14F-4D97-AF65-F5344CB8AC3E}">
        <p14:creationId xmlns:p14="http://schemas.microsoft.com/office/powerpoint/2010/main" val="12286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2612" y="196002"/>
            <a:ext cx="3917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  <a:latin typeface="Century Gothic"/>
                <a:cs typeface="Century Gothic"/>
              </a:rPr>
              <a:t>Code Explantation  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612" y="1094351"/>
            <a:ext cx="6302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// the setup routine runs once when you press reset: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void setup</a:t>
            </a:r>
            <a:r>
              <a:rPr lang="en-US" dirty="0"/>
              <a:t>() {  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A6A6A6"/>
                </a:solidFill>
              </a:rPr>
              <a:t> // initialize the digital button pin as an input.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B400"/>
                </a:solidFill>
              </a:rPr>
              <a:t> </a:t>
            </a:r>
            <a:r>
              <a:rPr lang="en-US" dirty="0" err="1">
                <a:solidFill>
                  <a:srgbClr val="FFB400"/>
                </a:solidFill>
              </a:rPr>
              <a:t>pinMode</a:t>
            </a:r>
            <a:r>
              <a:rPr lang="en-US" dirty="0"/>
              <a:t>(button,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dirty="0"/>
              <a:t>);   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22612" y="40465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A6A6A6"/>
                </a:solidFill>
              </a:rPr>
              <a:t> // initialize the digital led pin as an output.</a:t>
            </a:r>
          </a:p>
          <a:p>
            <a:r>
              <a:rPr lang="en-US" dirty="0"/>
              <a:t>   </a:t>
            </a:r>
            <a:r>
              <a:rPr lang="en-US" dirty="0" err="1">
                <a:solidFill>
                  <a:srgbClr val="FFB400"/>
                </a:solidFill>
              </a:rPr>
              <a:t>pinMode</a:t>
            </a:r>
            <a:r>
              <a:rPr lang="en-US" dirty="0"/>
              <a:t>(led, </a:t>
            </a:r>
            <a:r>
              <a:rPr lang="en-US" dirty="0">
                <a:solidFill>
                  <a:srgbClr val="2F97B5"/>
                </a:solidFill>
              </a:rPr>
              <a:t>OUTPUT</a:t>
            </a:r>
            <a:r>
              <a:rPr lang="en-US" dirty="0"/>
              <a:t>);     </a:t>
            </a:r>
          </a:p>
          <a:p>
            <a:r>
              <a:rPr lang="en-US" dirty="0"/>
              <a:t> }</a:t>
            </a:r>
          </a:p>
        </p:txBody>
      </p:sp>
      <p:sp>
        <p:nvSpPr>
          <p:cNvPr id="20" name="Bent-Up Arrow 19"/>
          <p:cNvSpPr/>
          <p:nvPr/>
        </p:nvSpPr>
        <p:spPr>
          <a:xfrm flipH="1">
            <a:off x="1099831" y="2334786"/>
            <a:ext cx="1126019" cy="536991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915" y="2581009"/>
            <a:ext cx="475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Setting what the pin(in this case the button)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will act as i.e.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OUTPUT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or </a:t>
            </a:r>
            <a:r>
              <a:rPr lang="en-US" sz="2000" dirty="0" smtClean="0">
                <a:solidFill>
                  <a:srgbClr val="900000"/>
                </a:solidFill>
                <a:latin typeface="Calibri"/>
                <a:cs typeface="Calibri"/>
              </a:rPr>
              <a:t>INPUT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241" y="3321013"/>
            <a:ext cx="853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As we will be reading the signal from the button, so we will assign it as an </a:t>
            </a:r>
            <a:r>
              <a:rPr lang="en-US" sz="2000" dirty="0" smtClean="0">
                <a:solidFill>
                  <a:srgbClr val="900000"/>
                </a:solidFill>
                <a:latin typeface="Calibri"/>
                <a:cs typeface="Calibri"/>
              </a:rPr>
              <a:t>INPUT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241" y="5283884"/>
            <a:ext cx="7184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As we will be turning on the LED, so we will assign it as an </a:t>
            </a:r>
            <a:r>
              <a:rPr lang="en-US" sz="2000" dirty="0" smtClean="0">
                <a:solidFill>
                  <a:srgbClr val="900000"/>
                </a:solidFill>
                <a:latin typeface="Calibri"/>
                <a:cs typeface="Calibri"/>
              </a:rPr>
              <a:t>OUTPUT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3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2612" y="196002"/>
            <a:ext cx="3917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  <a:latin typeface="Century Gothic"/>
                <a:cs typeface="Century Gothic"/>
              </a:rPr>
              <a:t>Code Explantation  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612" y="1094351"/>
            <a:ext cx="630257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// the loop routine runs over and over again forever: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void loop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()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{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en-US" dirty="0" err="1"/>
              <a:t>val</a:t>
            </a:r>
            <a:r>
              <a:rPr lang="en-US" dirty="0"/>
              <a:t>=</a:t>
            </a:r>
            <a:r>
              <a:rPr lang="en-US" dirty="0" err="1">
                <a:solidFill>
                  <a:srgbClr val="FFB400"/>
                </a:solidFill>
              </a:rPr>
              <a:t>digitalRead</a:t>
            </a:r>
            <a:r>
              <a:rPr lang="en-US" dirty="0">
                <a:solidFill>
                  <a:srgbClr val="000000"/>
                </a:solidFill>
              </a:rPr>
              <a:t>(button);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//reading values from button and saving it in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val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variable.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dirty="0">
                <a:solidFill>
                  <a:schemeClr val="accent4"/>
                </a:solidFill>
              </a:rPr>
              <a:t> if</a:t>
            </a:r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==1</a:t>
            </a:r>
            <a:r>
              <a:rPr lang="en-US" dirty="0" smtClean="0"/>
              <a:t>){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 check=~check;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//if button is pressed then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                              compliment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value of check.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4"/>
                </a:solidFill>
              </a:rPr>
              <a:t>delay</a:t>
            </a:r>
            <a:r>
              <a:rPr lang="en-US" dirty="0" smtClean="0"/>
              <a:t>(500);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//wait for 0.5 seconds</a:t>
            </a:r>
          </a:p>
          <a:p>
            <a:r>
              <a:rPr lang="en-US" dirty="0" smtClean="0"/>
              <a:t>     }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en-US" dirty="0">
                <a:solidFill>
                  <a:schemeClr val="accent4"/>
                </a:solidFill>
              </a:rPr>
              <a:t>if</a:t>
            </a:r>
            <a:r>
              <a:rPr lang="en-US" dirty="0">
                <a:solidFill>
                  <a:srgbClr val="000000"/>
                </a:solidFill>
              </a:rPr>
              <a:t>(check==1)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dirty="0">
                <a:solidFill>
                  <a:schemeClr val="accent4"/>
                </a:solidFill>
              </a:rPr>
              <a:t>blink()</a:t>
            </a:r>
            <a:r>
              <a:rPr lang="en-US" dirty="0"/>
              <a:t>;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// blink only if the value of check is one.</a:t>
            </a:r>
          </a:p>
          <a:p>
            <a:r>
              <a:rPr lang="en-US" dirty="0">
                <a:solidFill>
                  <a:srgbClr val="FF4040"/>
                </a:solidFill>
              </a:rPr>
              <a:t> }</a:t>
            </a:r>
            <a:endParaRPr lang="en-US" dirty="0" smtClean="0">
              <a:solidFill>
                <a:srgbClr val="FF4040"/>
              </a:solidFill>
            </a:endParaRPr>
          </a:p>
        </p:txBody>
      </p:sp>
      <p:sp>
        <p:nvSpPr>
          <p:cNvPr id="20" name="Bent-Up Arrow 19"/>
          <p:cNvSpPr/>
          <p:nvPr/>
        </p:nvSpPr>
        <p:spPr>
          <a:xfrm flipH="1">
            <a:off x="785599" y="2334786"/>
            <a:ext cx="1126019" cy="536991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590" y="2581009"/>
            <a:ext cx="7011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This function helps us to read digital values from our “button” pin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and then save it in “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val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” integer.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Bent-Up Arrow 9"/>
          <p:cNvSpPr/>
          <p:nvPr/>
        </p:nvSpPr>
        <p:spPr>
          <a:xfrm flipH="1">
            <a:off x="785599" y="5555760"/>
            <a:ext cx="1126019" cy="536991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59590" y="5618667"/>
            <a:ext cx="615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Here we have used a custom made function to define the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blinking process. Lets see how it works.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5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2612" y="196002"/>
            <a:ext cx="39176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4"/>
                </a:solidFill>
                <a:latin typeface="Century Gothic"/>
                <a:cs typeface="Century Gothic"/>
              </a:rPr>
              <a:t>Code Explantation  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2612" y="1094351"/>
            <a:ext cx="6302574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 void blink</a:t>
            </a:r>
            <a:r>
              <a:rPr lang="en-US" dirty="0">
                <a:solidFill>
                  <a:srgbClr val="000000"/>
                </a:solidFill>
              </a:rPr>
              <a:t>() {</a:t>
            </a:r>
          </a:p>
          <a:p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 err="1">
                <a:solidFill>
                  <a:srgbClr val="FFB400"/>
                </a:solidFill>
              </a:rPr>
              <a:t>digitalWrite</a:t>
            </a:r>
            <a:r>
              <a:rPr lang="en-US" dirty="0">
                <a:solidFill>
                  <a:srgbClr val="000000"/>
                </a:solidFill>
              </a:rPr>
              <a:t>(led, </a:t>
            </a:r>
            <a:r>
              <a:rPr lang="en-US" dirty="0">
                <a:solidFill>
                  <a:schemeClr val="accent1"/>
                </a:solidFill>
              </a:rPr>
              <a:t>HIGH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;   // turn the LED on (HIGH is the voltage level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FFB400"/>
                </a:solidFill>
              </a:rPr>
              <a:t>delay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r>
              <a:rPr lang="en-US" dirty="0">
                <a:solidFill>
                  <a:srgbClr val="000000"/>
                </a:solidFill>
              </a:rPr>
              <a:t>);               </a:t>
            </a:r>
            <a:r>
              <a:rPr lang="en-US" dirty="0">
                <a:solidFill>
                  <a:srgbClr val="7F7F7F"/>
                </a:solidFill>
              </a:rPr>
              <a:t>// wait for a </a:t>
            </a:r>
            <a:r>
              <a:rPr lang="en-US" dirty="0" smtClean="0">
                <a:solidFill>
                  <a:srgbClr val="7F7F7F"/>
                </a:solidFill>
              </a:rPr>
              <a:t>second</a:t>
            </a:r>
          </a:p>
          <a:p>
            <a:endParaRPr lang="en-US" dirty="0">
              <a:solidFill>
                <a:srgbClr val="7F7F7F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FFB400"/>
                </a:solidFill>
              </a:rPr>
              <a:t>digitalWrite</a:t>
            </a:r>
            <a:r>
              <a:rPr lang="en-US" dirty="0">
                <a:solidFill>
                  <a:srgbClr val="000000"/>
                </a:solidFill>
              </a:rPr>
              <a:t>(led, LOW);    </a:t>
            </a:r>
            <a:r>
              <a:rPr lang="en-US" dirty="0">
                <a:solidFill>
                  <a:srgbClr val="7F7F7F"/>
                </a:solidFill>
              </a:rPr>
              <a:t>// turn the LED off by making the voltage LOW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FFB400"/>
                </a:solidFill>
              </a:rPr>
              <a:t> </a:t>
            </a:r>
            <a:r>
              <a:rPr lang="en-US" dirty="0">
                <a:solidFill>
                  <a:srgbClr val="FFB400"/>
                </a:solidFill>
              </a:rPr>
              <a:t>delay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r>
              <a:rPr lang="en-US" dirty="0">
                <a:solidFill>
                  <a:srgbClr val="000000"/>
                </a:solidFill>
              </a:rPr>
              <a:t>);               </a:t>
            </a:r>
            <a:r>
              <a:rPr lang="en-US" dirty="0">
                <a:solidFill>
                  <a:srgbClr val="7F7F7F"/>
                </a:solidFill>
              </a:rPr>
              <a:t>// wait for a second</a:t>
            </a:r>
          </a:p>
          <a:p>
            <a:r>
              <a:rPr lang="en-US" dirty="0">
                <a:solidFill>
                  <a:srgbClr val="000000"/>
                </a:solidFill>
              </a:rPr>
              <a:t> }  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Bent-Up Arrow 19"/>
          <p:cNvSpPr/>
          <p:nvPr/>
        </p:nvSpPr>
        <p:spPr>
          <a:xfrm flipH="1">
            <a:off x="785599" y="2099094"/>
            <a:ext cx="1126019" cy="536991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59590" y="2148907"/>
            <a:ext cx="6789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This function tells to make the given pin(in this case our LED) as 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either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HIGH(1 or 5V)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or </a:t>
            </a:r>
            <a:r>
              <a:rPr lang="en-US" sz="2000" dirty="0" smtClean="0">
                <a:solidFill>
                  <a:srgbClr val="FF4040"/>
                </a:solidFill>
                <a:latin typeface="Calibri"/>
                <a:cs typeface="Calibri"/>
              </a:rPr>
              <a:t>LOW(0 or 0V)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Bent-Up Arrow 11"/>
          <p:cNvSpPr/>
          <p:nvPr/>
        </p:nvSpPr>
        <p:spPr>
          <a:xfrm flipH="1">
            <a:off x="780883" y="3299014"/>
            <a:ext cx="1126019" cy="536991"/>
          </a:xfrm>
          <a:prstGeom prst="bentUp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54874" y="3348827"/>
            <a:ext cx="7058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This function gives us a delay in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milli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 seconds i.e. if we have given</a:t>
            </a:r>
          </a:p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1000 then the delay is 1 sec and if 200 then 0.2 seconds and so on.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0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070" l="586" r="99219">
                        <a14:foregroundMark x1="67773" y1="53516" x2="67773" y2="53516"/>
                        <a14:foregroundMark x1="62305" y1="59961" x2="62305" y2="59961"/>
                        <a14:foregroundMark x1="17578" y1="29102" x2="82422" y2="63281"/>
                        <a14:foregroundMark x1="35547" y1="32813" x2="22070" y2="42383"/>
                        <a14:foregroundMark x1="21680" y1="39648" x2="19531" y2="53320"/>
                        <a14:foregroundMark x1="19531" y1="53320" x2="27344" y2="62305"/>
                        <a14:foregroundMark x1="27344" y1="62305" x2="38086" y2="61914"/>
                        <a14:foregroundMark x1="38086" y1="61914" x2="64453" y2="35352"/>
                        <a14:foregroundMark x1="64453" y1="35352" x2="80664" y2="43945"/>
                        <a14:foregroundMark x1="80664" y1="43945" x2="76367" y2="60156"/>
                        <a14:foregroundMark x1="76367" y1="60156" x2="61523" y2="62500"/>
                        <a14:foregroundMark x1="61523" y1="62500" x2="70313" y2="43359"/>
                        <a14:foregroundMark x1="70313" y1="43359" x2="28711" y2="49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097" y="-844681"/>
            <a:ext cx="3777385" cy="3777385"/>
          </a:xfrm>
          <a:prstGeom prst="rect">
            <a:avLst/>
          </a:prstGeom>
          <a:effectLst>
            <a:outerShdw blurRad="387350" dist="254000" dir="5100000" algn="tr" rotWithShape="0">
              <a:srgbClr val="1D5E45">
                <a:alpha val="99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1161" y="1425143"/>
            <a:ext cx="836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Arduino is constantly checking the signal from the </a:t>
            </a:r>
            <a:r>
              <a:rPr lang="en-US" sz="2000" dirty="0" smtClean="0">
                <a:solidFill>
                  <a:srgbClr val="5F8804"/>
                </a:solidFill>
                <a:latin typeface="Calibri"/>
                <a:cs typeface="Calibri"/>
              </a:rPr>
              <a:t>button(which is fed into </a:t>
            </a:r>
            <a:r>
              <a:rPr lang="en-US" sz="2000" b="1" dirty="0" err="1" smtClean="0">
                <a:solidFill>
                  <a:srgbClr val="5F8804"/>
                </a:solidFill>
                <a:latin typeface="Calibri"/>
                <a:cs typeface="Calibri"/>
              </a:rPr>
              <a:t>val</a:t>
            </a:r>
            <a:r>
              <a:rPr lang="en-US" sz="2000" dirty="0" smtClean="0">
                <a:solidFill>
                  <a:srgbClr val="5F8804"/>
                </a:solidFill>
                <a:latin typeface="Calibri"/>
                <a:cs typeface="Calibri"/>
              </a:rPr>
              <a:t>)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6744" y="28349"/>
            <a:ext cx="807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48CAD3"/>
                </a:solidFill>
                <a:latin typeface="Century Gothic"/>
                <a:cs typeface="Century Gothic"/>
              </a:rPr>
              <a:t>What’s Happening?</a:t>
            </a:r>
            <a:endParaRPr lang="en-US" sz="6000" i="1" dirty="0">
              <a:solidFill>
                <a:srgbClr val="48CAD3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41" y="2932704"/>
            <a:ext cx="8827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Whenever the </a:t>
            </a:r>
            <a:r>
              <a:rPr lang="en-US" sz="2000" dirty="0" smtClean="0">
                <a:solidFill>
                  <a:srgbClr val="5F8804"/>
                </a:solidFill>
                <a:latin typeface="Calibri"/>
                <a:cs typeface="Calibri"/>
              </a:rPr>
              <a:t>button(</a:t>
            </a:r>
            <a:r>
              <a:rPr lang="en-US" sz="2000" dirty="0" err="1" smtClean="0">
                <a:solidFill>
                  <a:srgbClr val="5F8804"/>
                </a:solidFill>
                <a:latin typeface="Calibri"/>
                <a:cs typeface="Calibri"/>
              </a:rPr>
              <a:t>val</a:t>
            </a:r>
            <a:r>
              <a:rPr lang="en-US" sz="2000" dirty="0">
                <a:solidFill>
                  <a:srgbClr val="5F8804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5F8804"/>
                </a:solidFill>
                <a:latin typeface="Calibri"/>
                <a:cs typeface="Calibri"/>
              </a:rPr>
              <a:t>= 1)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is pressed it compliments the value of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check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variable.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6" name="Picture 15" descr="Screen Shot 2013-03-03 at 10.11.4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5" t="63871" r="45836" b="26188"/>
          <a:stretch/>
        </p:blipFill>
        <p:spPr>
          <a:xfrm>
            <a:off x="3261895" y="2165684"/>
            <a:ext cx="601579" cy="50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29782" y="3740157"/>
            <a:ext cx="807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When the value of </a:t>
            </a:r>
            <a:r>
              <a:rPr lang="en-US" sz="2000" dirty="0" smtClean="0">
                <a:solidFill>
                  <a:srgbClr val="5F8804"/>
                </a:solidFill>
                <a:latin typeface="Calibri"/>
                <a:cs typeface="Calibri"/>
              </a:rPr>
              <a:t>check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becomes 1, our 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arduino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 starts the blinking process.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Screen Shot 2013-03-03 at 10.11.4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6" t="18875" r="33775" b="66116"/>
          <a:stretch/>
        </p:blipFill>
        <p:spPr>
          <a:xfrm>
            <a:off x="3395579" y="4612105"/>
            <a:ext cx="360947" cy="76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51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989</TotalTime>
  <Words>620</Words>
  <Application>Microsoft Macintosh PowerPoint</Application>
  <PresentationFormat>On-screen Show (4:3)</PresentationFormat>
  <Paragraphs>86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Sahil Khanna</dc:creator>
  <cp:lastModifiedBy>Sahil Khanna</cp:lastModifiedBy>
  <cp:revision>34</cp:revision>
  <dcterms:created xsi:type="dcterms:W3CDTF">2013-02-20T16:50:58Z</dcterms:created>
  <dcterms:modified xsi:type="dcterms:W3CDTF">2013-03-05T17:45:46Z</dcterms:modified>
</cp:coreProperties>
</file>